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sldIdLst>
    <p:sldId id="281" r:id="rId2"/>
    <p:sldId id="347" r:id="rId3"/>
    <p:sldId id="348" r:id="rId4"/>
    <p:sldId id="343" r:id="rId5"/>
    <p:sldId id="275" r:id="rId6"/>
    <p:sldId id="274" r:id="rId7"/>
    <p:sldId id="284" r:id="rId8"/>
    <p:sldId id="320" r:id="rId9"/>
    <p:sldId id="267" r:id="rId10"/>
    <p:sldId id="268" r:id="rId11"/>
    <p:sldId id="336" r:id="rId12"/>
    <p:sldId id="271" r:id="rId13"/>
    <p:sldId id="322" r:id="rId14"/>
    <p:sldId id="321" r:id="rId15"/>
    <p:sldId id="323" r:id="rId16"/>
    <p:sldId id="324" r:id="rId17"/>
    <p:sldId id="326" r:id="rId18"/>
    <p:sldId id="327" r:id="rId19"/>
    <p:sldId id="328" r:id="rId20"/>
    <p:sldId id="329" r:id="rId21"/>
    <p:sldId id="325" r:id="rId22"/>
    <p:sldId id="330" r:id="rId23"/>
    <p:sldId id="339" r:id="rId24"/>
    <p:sldId id="331" r:id="rId25"/>
    <p:sldId id="296" r:id="rId26"/>
    <p:sldId id="297" r:id="rId27"/>
    <p:sldId id="295" r:id="rId28"/>
    <p:sldId id="272" r:id="rId29"/>
    <p:sldId id="300" r:id="rId30"/>
    <p:sldId id="294" r:id="rId31"/>
    <p:sldId id="332" r:id="rId32"/>
    <p:sldId id="335" r:id="rId33"/>
    <p:sldId id="340" r:id="rId34"/>
    <p:sldId id="341" r:id="rId35"/>
    <p:sldId id="276" r:id="rId36"/>
    <p:sldId id="345" r:id="rId37"/>
    <p:sldId id="349" r:id="rId38"/>
    <p:sldId id="34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20E0"/>
    <a:srgbClr val="28A5C2"/>
    <a:srgbClr val="00467A"/>
    <a:srgbClr val="43AEFF"/>
    <a:srgbClr val="C5EAF3"/>
    <a:srgbClr val="8DEF57"/>
    <a:srgbClr val="5893D4"/>
    <a:srgbClr val="8ACFF6"/>
    <a:srgbClr val="B6CBE4"/>
    <a:srgbClr val="82A5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8A8EF-1120-4447-B121-B45835B4BAFB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3B140-3FEB-4EA0-9B40-868A4B56B3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2683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BADBF-3A30-4811-BBEC-69C70DD170B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BADBF-3A30-4811-BBEC-69C70DD170B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ABADBF-3A30-4811-BBEC-69C70DD170B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3B140-3FEB-4EA0-9B40-868A4B56B30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CFA630-13BB-46C4-BD44-B2C5F9B66074}" type="datetimeFigureOut">
              <a:rPr lang="en-US" smtClean="0"/>
              <a:pPr/>
              <a:t>10/13/2017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hahjahanxp85@gmail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000" y="33528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spc="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Bismillahir</a:t>
            </a:r>
            <a:r>
              <a:rPr lang="en-US" sz="5400" spc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en-US" sz="5400" spc="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Rahmanir</a:t>
            </a:r>
            <a:r>
              <a:rPr lang="en-US" sz="5400" spc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en-US" sz="5400" spc="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Rahim</a:t>
            </a:r>
            <a:endParaRPr lang="en-US" sz="5400" spc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71600"/>
            <a:ext cx="6248399" cy="156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343400"/>
            <a:ext cx="8153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স্যার আইজেক নিউটন </a:t>
            </a:r>
            <a:r>
              <a:rPr lang="bn-BD" sz="32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(১৬৪২ – ১৭২৭)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এই বিখ্যাত বিজ্ঞানি বলবিদ্যা ও বলবিদ্যার তিনটি সূত্র এবং বিশ্বজনীন মহাকর্ষ সূত্র আবিষ্কার করেন। এছাড়া আলোক, তাপ,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শব্দবিজ্ঞন এবং ক্যালকুলাসেও তার অবদান রয়েছে।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E:\SHARIF\PICTURE\sir-isaac-newt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69"/>
          <a:stretch/>
        </p:blipFill>
        <p:spPr bwMode="auto">
          <a:xfrm>
            <a:off x="762000" y="457200"/>
            <a:ext cx="3810000" cy="3780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ewton_apple_tree_hg_wht_24412_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04800"/>
            <a:ext cx="3429000" cy="3962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600200"/>
            <a:ext cx="769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আঠার</a:t>
            </a:r>
            <a:r>
              <a:rPr lang="en-US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en-US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উনিশ শতকের উদ্ভাবন ইউরোপে শিল্প বিপ্লবের সূচনা ঘটে </a:t>
            </a:r>
            <a:endParaRPr lang="en-US" sz="6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953000"/>
            <a:ext cx="815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জেমস ওয়াট (১৭৩৬-১৮১৯):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বাষ্পীয় ইঞ্জিন আবিষ্কারের জন্য বিখ্যাত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E:\Photos\jameswatt-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3276600" cy="397668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533400"/>
            <a:ext cx="4572000" cy="381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4086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876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মাইকেল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ফ্যারাডে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( ১৭৯১ -১৮৬৭)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তাড়িত চৌম্বক তত্ত্বের বিকাশ ঘট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ান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81000"/>
            <a:ext cx="4038600" cy="4267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962400" cy="419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bn-BD" sz="3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হ্যান্স ক্রিশ্চিয়ান ওয়েরস্টেড (১৭৭৭-১৮৫১):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প্রবাহের চৌম্বক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আছে তা দেখাতে সক্ষম হন।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E:\sharif\PICTURE\bar-magnet-magnetic-field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05"/>
          <a:stretch/>
        </p:blipFill>
        <p:spPr bwMode="auto">
          <a:xfrm flipH="1" flipV="1">
            <a:off x="5943600" y="1371600"/>
            <a:ext cx="2819400" cy="2159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sharif\PICTURE\bar-magnet-magnetic-field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05"/>
          <a:stretch/>
        </p:blipFill>
        <p:spPr bwMode="auto">
          <a:xfrm>
            <a:off x="6134843" y="1295400"/>
            <a:ext cx="2628157" cy="2176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839920" y="2242635"/>
            <a:ext cx="1263964" cy="1795965"/>
            <a:chOff x="6839920" y="2242635"/>
            <a:chExt cx="1263964" cy="1795965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6839920" y="2501169"/>
              <a:ext cx="7179" cy="1537431"/>
            </a:xfrm>
            <a:prstGeom prst="line">
              <a:avLst/>
            </a:prstGeom>
            <a:ln w="38100">
              <a:solidFill>
                <a:srgbClr val="E69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6857986" y="2242633"/>
              <a:ext cx="1245898" cy="426354"/>
              <a:chOff x="2286000" y="2895600"/>
              <a:chExt cx="2430038" cy="161909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286000" y="2914649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510970" y="2910114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732316" y="2910114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942772" y="2895600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26376" y="2929163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324495" y="2933543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522614" y="2915601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708754" y="2931320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897074" y="2921298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095193" y="2907349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319800" y="2915555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517919" y="2906917"/>
                <a:ext cx="198119" cy="1581151"/>
              </a:xfrm>
              <a:prstGeom prst="ellipse">
                <a:avLst/>
              </a:prstGeom>
              <a:noFill/>
              <a:ln w="38100">
                <a:solidFill>
                  <a:srgbClr val="E698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8093125" y="2379101"/>
              <a:ext cx="10759" cy="1659499"/>
            </a:xfrm>
            <a:prstGeom prst="line">
              <a:avLst/>
            </a:prstGeom>
            <a:ln w="38100">
              <a:solidFill>
                <a:srgbClr val="E69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839920" y="4038600"/>
              <a:ext cx="210520" cy="0"/>
            </a:xfrm>
            <a:prstGeom prst="line">
              <a:avLst/>
            </a:prstGeom>
            <a:ln w="38100">
              <a:solidFill>
                <a:srgbClr val="E69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854433" y="4038600"/>
              <a:ext cx="249451" cy="0"/>
            </a:xfrm>
            <a:prstGeom prst="line">
              <a:avLst/>
            </a:prstGeom>
            <a:ln w="38100">
              <a:solidFill>
                <a:srgbClr val="E698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3" descr="E:\sharif\PICTURE\Batter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05" y="3849600"/>
            <a:ext cx="757339" cy="607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3810000" y="1828800"/>
            <a:ext cx="2110979" cy="20446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597602" y="1894675"/>
            <a:ext cx="493449" cy="1889507"/>
            <a:chOff x="7374186" y="3083771"/>
            <a:chExt cx="626814" cy="2562524"/>
          </a:xfrm>
        </p:grpSpPr>
        <p:sp>
          <p:nvSpPr>
            <p:cNvPr id="26" name="Isosceles Triangle 25"/>
            <p:cNvSpPr/>
            <p:nvPr/>
          </p:nvSpPr>
          <p:spPr>
            <a:xfrm>
              <a:off x="7413397" y="3083771"/>
              <a:ext cx="587603" cy="125213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 flipV="1">
              <a:off x="7413397" y="4343400"/>
              <a:ext cx="587603" cy="130289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74186" y="3650159"/>
              <a:ext cx="496892" cy="793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74128" y="4259758"/>
              <a:ext cx="496892" cy="793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</a:t>
              </a:r>
              <a:endParaRPr lang="en-US" sz="12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27093" y="3987225"/>
            <a:ext cx="1842111" cy="5232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শলাকা চুম্বক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" name="Picture 3" descr="E:\SHARIF\PICTURE\oerst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59"/>
          <a:stretch/>
        </p:blipFill>
        <p:spPr bwMode="auto">
          <a:xfrm>
            <a:off x="24384" y="438901"/>
            <a:ext cx="3785616" cy="3980699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হেনরী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( ১৭৯৭ -১৮৭৯)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তাড়িত চৌম্বক তত্ত্বের বিকাশ ঘট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ান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600" dirty="0"/>
          </a:p>
        </p:txBody>
      </p:sp>
      <p:pic>
        <p:nvPicPr>
          <p:cNvPr id="2050" name="Picture 2" descr="E:\Photos\Hen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3962400" cy="4495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762000"/>
            <a:ext cx="4114800" cy="4191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লেঞ্জ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>( ১৮০৪ -১৮৬৫)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তাড়িত চৌম্বক তত্ত্বের বিকাশ ঘট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ান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457200"/>
            <a:ext cx="441960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533400"/>
            <a:ext cx="3962400" cy="4648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হেনরিখ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হার্জও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( ১৮৫৭ -১৮৯৪) ১৮৮৮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একই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রকম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বিকিরণ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উদঘাটন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।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E:\Photos\hert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3581400" cy="4495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609600"/>
            <a:ext cx="4495800" cy="4495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o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7200"/>
            <a:ext cx="3962399" cy="42672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533400" y="4953000"/>
            <a:ext cx="8153400" cy="175432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মার্কনী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( ১৮৭৪ – ১৯৩৭ )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১৮৯৬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তড়িৎ চৌম্বক তরঙ্গ ব্যবহার করে অধিক দুরত্বে মোর্সকোডে সংকেত পাঠানোর ব্যবস্থা করেন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1" t="3667" r="4789" b="4555"/>
          <a:stretch/>
        </p:blipFill>
        <p:spPr>
          <a:xfrm>
            <a:off x="4648200" y="1295400"/>
            <a:ext cx="4038600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5288340"/>
            <a:ext cx="8534400" cy="584775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জগদীশ চন্দ্র বসু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(১৮৫৮ – ১৯৩৭ )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বাংলাদেশী বিজ্ঞানী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E:\Photos\Jagadish Chandra Bo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3962400" cy="4419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24400" y="1066800"/>
            <a:ext cx="3657600" cy="35394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বেতার যোগাযোগের প্রথম ধারনা দেন।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তাড়িত চৌম্বক তরঙ্গের মাধ্যমে এক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স্থান থেকে অন্য স্থানে শক্তি প্রেরন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করতে সক্ষম হন।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570506"/>
            <a:ext cx="6096000" cy="4373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04800" y="1752600"/>
            <a:ext cx="66294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99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endParaRPr lang="en-US" sz="199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7196617" y="1905000"/>
            <a:ext cx="1801494" cy="36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332"/>
          <a:stretch/>
        </p:blipFill>
        <p:spPr bwMode="auto">
          <a:xfrm>
            <a:off x="7181703" y="2286000"/>
            <a:ext cx="1801494" cy="37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636"/>
          <a:stretch/>
        </p:blipFill>
        <p:spPr bwMode="auto">
          <a:xfrm>
            <a:off x="7196617" y="3050565"/>
            <a:ext cx="1801494" cy="37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790"/>
          <a:stretch/>
        </p:blipFill>
        <p:spPr bwMode="auto">
          <a:xfrm>
            <a:off x="7210003" y="2656862"/>
            <a:ext cx="1801494" cy="4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636"/>
          <a:stretch/>
        </p:blipFill>
        <p:spPr bwMode="auto">
          <a:xfrm>
            <a:off x="7182294" y="3429000"/>
            <a:ext cx="1801494" cy="37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097"/>
          <a:stretch/>
        </p:blipFill>
        <p:spPr bwMode="auto">
          <a:xfrm>
            <a:off x="7197576" y="3886200"/>
            <a:ext cx="1801494" cy="39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0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097"/>
          <a:stretch/>
        </p:blipFill>
        <p:spPr bwMode="auto">
          <a:xfrm>
            <a:off x="7197576" y="4343400"/>
            <a:ext cx="1801494" cy="39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406"/>
          <a:stretch/>
        </p:blipFill>
        <p:spPr bwMode="auto">
          <a:xfrm>
            <a:off x="7196617" y="4800600"/>
            <a:ext cx="1801494" cy="3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241"/>
          <a:stretch/>
        </p:blipFill>
        <p:spPr bwMode="auto">
          <a:xfrm>
            <a:off x="7194402" y="5257800"/>
            <a:ext cx="1801494" cy="33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rcRect l="4331" t="13341" r="8087" b="29673"/>
          <a:stretch/>
        </p:blipFill>
        <p:spPr bwMode="auto">
          <a:xfrm>
            <a:off x="3733800" y="457200"/>
            <a:ext cx="1600200" cy="6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45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1054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রনজেন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( ১৮৪৫ -১৯৩৪)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এক্সরে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57200"/>
            <a:ext cx="3352800" cy="426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67200" y="457200"/>
            <a:ext cx="41910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hotos\maxwe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57200"/>
            <a:ext cx="3886200" cy="4114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47244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জেমস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ক্লার্ক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ম্যাক্সওয়েল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 ১৮৩১ -১৮৭৯) ১৮৬৪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তাড়িৎচৌম্বক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তরঙ্গ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তিনি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তড়িৎক্ষেত্র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চৌম্বক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ক্ষেত্রকে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একীভূত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তাড়িৎচৌম্বক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তত্ত্বের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বিকাশ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ঘটান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33400"/>
            <a:ext cx="4114800" cy="3962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0292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বেকরেল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( ১৮৫২ -১৯০৮)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ইউরেনিয়ামের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তেজস্কিয়তা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E:\Photos\bekr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3581400" cy="43434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1295400"/>
            <a:ext cx="4572000" cy="2667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838200"/>
            <a:ext cx="792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বিংশ শতাব্দীতে পদার্থ</a:t>
            </a:r>
            <a:r>
              <a:rPr lang="en-US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বিজ্ঞানের বিস্ময়কর আবিষ্কার</a:t>
            </a:r>
            <a:r>
              <a:rPr lang="en-US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ঘটে</a:t>
            </a:r>
            <a:r>
              <a:rPr lang="en-US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।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" y="4724400"/>
          <a:ext cx="8305800" cy="1638300"/>
        </p:xfrm>
        <a:graphic>
          <a:graphicData uri="http://schemas.openxmlformats.org/presentationml/2006/ole">
            <p:oleObj spid="_x0000_s1026" name="Packager Shell Object" showAsIcon="1" r:id="rId4" imgW="3391560" imgH="685800" progId="Package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8400" y="2971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38100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ফুল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কিভাব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ফুটে</a:t>
            </a:r>
            <a:endParaRPr lang="en-US" sz="3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ম্যাক্স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প্ল্যাঙ্ক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( ১৮৫৮ -১৯৪৭)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বিকিরণ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সংক্রান্ত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কোয়ান্টাম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তত্ত্ব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E:\Photos\49669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3924300" cy="4724400"/>
          </a:xfrm>
          <a:prstGeom prst="rect">
            <a:avLst/>
          </a:prstGeom>
          <a:noFill/>
        </p:spPr>
      </p:pic>
      <p:pic>
        <p:nvPicPr>
          <p:cNvPr id="4" name="Picture 3" descr="র্হললব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81000"/>
            <a:ext cx="3925207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9a177a3f51a443a60c94af69ee1a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62000"/>
            <a:ext cx="4114800" cy="441960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533400" y="5562600"/>
            <a:ext cx="8153400" cy="1077218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আলবার্ট আইনস্টাইন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( ১৮৭৯ – ১৯৫৫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)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আপেক্ষিত তত্ত্ব প্রদান করেন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theory-of-relativi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838200"/>
            <a:ext cx="3276600" cy="43434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5257801" y="3962400"/>
            <a:ext cx="2971800" cy="138499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আলবার্ট আইনস্টাইনের ভর-শক্তি সমীকরণ</a:t>
            </a:r>
            <a:endParaRPr lang="en-US" sz="28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9530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আর্নেস্টা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রাদারফোর্ডর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( ১৮৭১ -১৯৩৭)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সৌর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কেন্দ্রিক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পরমাণুর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609600"/>
            <a:ext cx="36576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914400"/>
            <a:ext cx="43434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54102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ওটো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হান</a:t>
            </a:r>
            <a:r>
              <a:rPr lang="en-US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( ১৮৭৯ -১৯৬৮)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নিউক্লয়াস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ফিশনযোগ্য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762000"/>
            <a:ext cx="35814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ন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838200"/>
            <a:ext cx="41910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57200" y="5103674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নীলস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বোর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( ১৮৮৫ -১৯৬২)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হাইড্রোজেন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পরমাণু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ইলেকট্রন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স্তরের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ধারণা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পরমাণুর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উন্নত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533400"/>
            <a:ext cx="3657600" cy="4495800"/>
          </a:xfrm>
          <a:prstGeom prst="rect">
            <a:avLst/>
          </a:prstGeom>
        </p:spPr>
      </p:pic>
      <p:pic>
        <p:nvPicPr>
          <p:cNvPr id="4" name="Picture 3" descr="images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609600"/>
            <a:ext cx="4343400" cy="43434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28606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1430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স্ট্রেসম্যান</a:t>
            </a:r>
            <a:r>
              <a:rPr lang="en-US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( ১৯০২ -১৯৮০)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নিউক্লয়াস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ফিশনযোগ্য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343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এ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নিউক্লিয়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বোমা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নিউক্লিয়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চুল্লি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2182210"/>
            <a:ext cx="3021724" cy="2923190"/>
          </a:xfrm>
          <a:prstGeom prst="rect">
            <a:avLst/>
          </a:prstGeom>
          <a:blipFill dpi="0" rotWithShape="1">
            <a:blip r:embed="rId3"/>
            <a:srcRect/>
            <a:stretch>
              <a:fillRect l="-7986" r="-4792" b="-29299"/>
            </a:stretch>
          </a:blip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Wave 6"/>
          <p:cNvSpPr/>
          <p:nvPr/>
        </p:nvSpPr>
        <p:spPr>
          <a:xfrm>
            <a:off x="2286000" y="1600200"/>
            <a:ext cx="3657600" cy="838200"/>
          </a:xfrm>
          <a:prstGeom prst="wave">
            <a:avLst/>
          </a:prstGeom>
          <a:solidFill>
            <a:srgbClr val="E824A7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উপস্থাপনায়</a:t>
            </a:r>
            <a:endParaRPr lang="en-US" sz="6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2514600"/>
            <a:ext cx="5334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শাহজাহান আলী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dirty="0" err="1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সহ-প্রধান</a:t>
            </a:r>
            <a:r>
              <a:rPr lang="en-US" sz="3600" dirty="0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600" dirty="0" smtClean="0">
              <a:ln w="18415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dirty="0" err="1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মোগলটুলা</a:t>
            </a:r>
            <a:r>
              <a:rPr lang="en-US" sz="3600" dirty="0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3600" dirty="0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n w="18415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বিদ্যালয়</a:t>
            </a:r>
            <a:endParaRPr lang="bn-BD" sz="3600" dirty="0" smtClean="0">
              <a:ln w="18415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মুক্তাগাছা, ময়মনসিংহ।</a:t>
            </a:r>
            <a:endParaRPr lang="en-US" sz="4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BD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hlinkClick r:id="rId4"/>
              </a:rPr>
              <a:t>shahjahanxp</a:t>
            </a:r>
            <a:r>
              <a:rPr lang="bn-BD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uktiNarrow" pitchFamily="2"/>
                <a:cs typeface="MuktiNarrow" pitchFamily="2"/>
                <a:hlinkClick r:id="rId4"/>
              </a:rPr>
              <a:t>85</a:t>
            </a:r>
            <a:r>
              <a:rPr lang="en-US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hlinkClick r:id="rId4"/>
              </a:rPr>
              <a:t>@</a:t>
            </a:r>
            <a:r>
              <a:rPr lang="en-US" sz="28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hlinkClick r:id="rId4"/>
              </a:rPr>
              <a:t>gmail.com</a:t>
            </a:r>
            <a:endParaRPr lang="bn-BD" sz="28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55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5562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সত্যেন্দ্র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নাথ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বসু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( ১৮৯৪ -১৯৭৪)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বাংলাদেশী বিজ্ঞানী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বিশ্ববিদ্যালয়ের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পদার্থবিজ্ঞানের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প্রফেসার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2800" dirty="0"/>
          </a:p>
        </p:txBody>
      </p:sp>
      <p:pic>
        <p:nvPicPr>
          <p:cNvPr id="1026" name="Picture 2" descr="C:\Users\User\Downloads\bos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33400"/>
            <a:ext cx="4572000" cy="4800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0" y="1371600"/>
            <a:ext cx="4114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তাত্বিক পদার্থ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বিজ্ঞানে  অবদান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রাখেন।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কোয়ান্টাম তত্বের শুদ্ধ প্রমান করেন।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তাঁর অবদানের স্বীকৃতি স্বরূপ একশ্রেণির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মৌলিক কনাকে বোসন বলা হয়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580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তিনজন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নোবেল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পুরষ্কার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বিজয়ী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পদার্থবিজ্ঞানী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পাকিস্থানের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প্রফেসর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আবদুস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সালাম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মার্কিন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যুক্তরাষ্ট্রের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শেলডন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গ্লাশো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স্টিভেন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ওয়াইবার্গ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একীভূক্ত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ক্ষেত্রতত্ত্বের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বেলায়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মৌলিক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বলগুলোকে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একত্রীকরণের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তাড়ি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ৎ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দূর্বল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819400"/>
            <a:ext cx="3657600" cy="3733800"/>
            <a:chOff x="0" y="2895600"/>
            <a:chExt cx="4038600" cy="4167960"/>
          </a:xfrm>
        </p:grpSpPr>
        <p:pic>
          <p:nvPicPr>
            <p:cNvPr id="3" name="Picture 2" descr="E:\Photos\Dr Salam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895600"/>
              <a:ext cx="4038600" cy="3657600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838199" y="5998511"/>
              <a:ext cx="2527299" cy="1065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আবদুস</a:t>
              </a:r>
              <a:r>
                <a:rPr lang="en-US" sz="28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সালাম</a:t>
              </a:r>
              <a:endParaRPr lang="en-US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  <a:p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000" dirty="0" smtClean="0">
                  <a:latin typeface="NikoshBAN" pitchFamily="2" charset="0"/>
                  <a:cs typeface="NikoshBAN" pitchFamily="2" charset="0"/>
                </a:rPr>
                <a:t>( ১৯২৬ -১৯৯৬</a:t>
              </a:r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)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00400" y="2819400"/>
            <a:ext cx="2667000" cy="3276600"/>
            <a:chOff x="3200400" y="2819400"/>
            <a:chExt cx="2667000" cy="3276600"/>
          </a:xfrm>
        </p:grpSpPr>
        <p:pic>
          <p:nvPicPr>
            <p:cNvPr id="6" name="Picture 5" descr="E:\Photos\glashow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00400" y="2819400"/>
              <a:ext cx="2667000" cy="32766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3505200" y="5410200"/>
              <a:ext cx="17748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শেলডন</a:t>
              </a:r>
              <a:r>
                <a:rPr lang="en-US" sz="28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গ্লাশো</a:t>
              </a:r>
              <a:r>
                <a:rPr lang="en-US" sz="28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0" y="2819400"/>
            <a:ext cx="2819400" cy="3200400"/>
            <a:chOff x="6096000" y="2819400"/>
            <a:chExt cx="2819400" cy="3200400"/>
          </a:xfrm>
        </p:grpSpPr>
        <p:pic>
          <p:nvPicPr>
            <p:cNvPr id="7" name="Picture 2" descr="E:\Photos\steven-weinberg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96000" y="2819400"/>
              <a:ext cx="2819400" cy="32004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6248400" y="5334000"/>
              <a:ext cx="251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স্টিভেন</a:t>
              </a:r>
              <a:r>
                <a:rPr lang="en-US" sz="24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ওয়াইনবার্গ</a:t>
              </a:r>
              <a:r>
                <a:rPr lang="en-US" sz="24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dirty="0" smtClean="0">
                  <a:latin typeface="NikoshBAN" pitchFamily="2" charset="0"/>
                  <a:cs typeface="NikoshBAN" pitchFamily="2" charset="0"/>
                </a:rPr>
                <a:t>(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905000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চন্দ্রশেখর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রমন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( ১৮৮৮ - ১৯৭০)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ভারতীয়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নোবেল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পুরষ্কার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বিজয়ী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পদার্থবিজ্ঞানী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রমনপ্রভাব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আবিষ্কার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533400"/>
            <a:ext cx="7848600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47244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“বিংশ শতাব্দীতে পদার্থবিজ্ঞানের বিষ্ময়কর অগ্রগতি ঘটে”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1066801"/>
            <a:ext cx="2871787" cy="472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52800" y="609600"/>
            <a:ext cx="2057400" cy="2514600"/>
            <a:chOff x="7886701" y="381000"/>
            <a:chExt cx="2057400" cy="2514600"/>
          </a:xfrm>
        </p:grpSpPr>
        <p:pic>
          <p:nvPicPr>
            <p:cNvPr id="4" name="Picture 3" descr="iz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6701" y="381000"/>
              <a:ext cx="2057400" cy="2514600"/>
            </a:xfrm>
            <a:prstGeom prst="rect">
              <a:avLst/>
            </a:prstGeom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7962899" y="2514600"/>
              <a:ext cx="1981201" cy="381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কম্পিউটার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6000" y="304800"/>
            <a:ext cx="2209802" cy="2819400"/>
            <a:chOff x="7810500" y="3124200"/>
            <a:chExt cx="2209802" cy="2819400"/>
          </a:xfrm>
        </p:grpSpPr>
        <p:pic>
          <p:nvPicPr>
            <p:cNvPr id="7" name="Picture 6" descr="depositphotos_2482766-Electronics-icon-set.jpg"/>
            <p:cNvPicPr>
              <a:picLocks noChangeAspect="1"/>
            </p:cNvPicPr>
            <p:nvPr/>
          </p:nvPicPr>
          <p:blipFill>
            <a:blip r:embed="rId5"/>
            <a:srcRect l="86032" t="40635" r="3175" b="39577"/>
            <a:stretch>
              <a:fillRect/>
            </a:stretch>
          </p:blipFill>
          <p:spPr>
            <a:xfrm>
              <a:off x="7810500" y="3124200"/>
              <a:ext cx="2209802" cy="2819400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8191500" y="5029200"/>
              <a:ext cx="1600200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rgbClr val="FFFF00"/>
                  </a:solidFill>
                  <a:latin typeface="NikoshBAN" pitchFamily="2" charset="0"/>
                  <a:cs typeface="NikoshBAN" pitchFamily="2" charset="0"/>
                </a:rPr>
                <a:t>মোবাইল</a:t>
              </a:r>
              <a:endParaRPr lang="en-US" sz="32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0400" y="3733800"/>
            <a:ext cx="2667003" cy="2667000"/>
            <a:chOff x="3619500" y="381000"/>
            <a:chExt cx="2667003" cy="2667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3" y="381000"/>
              <a:ext cx="2362200" cy="2514600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3619500" y="2438400"/>
              <a:ext cx="1066800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টিভি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12" name="Picture 11" descr="4robot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505200"/>
            <a:ext cx="27432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457200" y="381000"/>
            <a:ext cx="8229600" cy="1143000"/>
          </a:xfrm>
          <a:prstGeom prst="plaque">
            <a:avLst>
              <a:gd name="adj" fmla="val 29394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মূল্যায়ন  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743200"/>
            <a:ext cx="8534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১ 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কোন বিজ্ঞনি সূর্যগ্রহণ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সম্পর্কিত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ভবিষ্য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বাণীর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জন্য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বিখ্যাত?</a:t>
            </a:r>
          </a:p>
          <a:p>
            <a:pPr marL="342900" indent="-34290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২ 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আলবার্ট আইনস্টাইন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তত্ত্ব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আবিষ্কার করেন ?</a:t>
            </a:r>
          </a:p>
          <a:p>
            <a:pPr marL="342900" indent="-34290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৩ 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বাষ্পীয়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ইঞ্জিন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আবিষ্কার করেন কে?</a:t>
            </a:r>
          </a:p>
          <a:p>
            <a:pPr marL="342900" indent="-34290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৪ 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পাখির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ওড়া পর্যবেক্ষণ করে উড়োজাহাজের মডেল তৈরি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 marL="342900" indent="-34290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৫ 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বিজ্ঞানি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কেপলার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কয়টি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সূত্রের সাহায্যে সৌরকেন্দ্রিক তত্ত্বের ধারনা উপস্থাপন করেন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0"/>
            <a:ext cx="2514600" cy="24384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526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60960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4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981200"/>
            <a:ext cx="8534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  ক-দলঃ </a:t>
            </a:r>
            <a:r>
              <a:rPr lang="en-US" sz="32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রাদারফোর্ডর</a:t>
            </a:r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rgbClr val="3B20E0"/>
                </a:solidFill>
                <a:latin typeface="NikoshBAN" pitchFamily="2" charset="0"/>
                <a:cs typeface="NikoshBAN" pitchFamily="2" charset="0"/>
              </a:rPr>
              <a:t>এর আবিস্কার সম্পর্কে আলোচনা কর।</a:t>
            </a:r>
            <a:endParaRPr lang="en-US" sz="3200" dirty="0">
              <a:solidFill>
                <a:srgbClr val="3B20E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352800"/>
            <a:ext cx="807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খ-দলঃ</a:t>
            </a:r>
            <a:r>
              <a:rPr lang="bn-BD" sz="32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নীলস</a:t>
            </a:r>
            <a:r>
              <a:rPr lang="en-US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বোর</a:t>
            </a:r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rgbClr val="3B20E0"/>
                </a:solidFill>
                <a:latin typeface="NikoshBAN" pitchFamily="2" charset="0"/>
                <a:cs typeface="NikoshBAN" pitchFamily="2" charset="0"/>
              </a:rPr>
              <a:t>এর আবিস্কার সম্পর্কে আলোচনা কর।</a:t>
            </a:r>
            <a:endParaRPr lang="en-US" sz="3200" dirty="0">
              <a:solidFill>
                <a:srgbClr val="3B20E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33400"/>
            <a:ext cx="804051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38200" y="5105400"/>
            <a:ext cx="73152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রাদারফোর্ডর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এর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সৌর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কেন্দ্রিক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পরমাণুর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চিত্র একে আনবে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images (5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676400"/>
            <a:ext cx="7086600" cy="329663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678" y="626166"/>
            <a:ext cx="7858539" cy="5393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1225826"/>
            <a:ext cx="2590800" cy="137160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0481" y="1266540"/>
            <a:ext cx="2270608" cy="1489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730" y="4220196"/>
            <a:ext cx="603504" cy="9429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5843" y="1684926"/>
            <a:ext cx="3743739" cy="37437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295" endPos="92000" dist="1016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7851" y="2989861"/>
            <a:ext cx="1015517" cy="1183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91400" y="2971800"/>
            <a:ext cx="931851" cy="118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2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C 0.02674 0.025 0.06267 0.11435 0.10538 0.12754 C 0.14809 0.14074 0.23056 0.10324 0.2566 0.07986 C 0.28264 0.05648 0.29167 0.01296 0.26198 -0.01297 C 0.23229 -0.03889 0.13125 -0.07361 0.0783 -0.07524 C 0.02535 -0.07686 -0.04305 -0.03519 -0.05538 -0.02315 C -0.06771 -0.01111 -0.02674 -0.025 -1.94444E-6 7.40741E-7 Z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-0.06805 C 0.08525 -0.06805 0.14132 0.0132 0.14132 0.11297 C 0.14132 0.21274 0.08525 0.29422 0.01632 0.29422 C -0.0526 0.29422 -0.10868 0.21274 -0.10868 0.11297 C -0.10868 0.0132 -0.0526 -0.06805 0.01632 -0.06805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6400" y="381000"/>
            <a:ext cx="5867400" cy="1371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b="1" dirty="0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পাঠ </a:t>
            </a:r>
            <a:r>
              <a:rPr lang="en-US" sz="4400" b="1" dirty="0" err="1" smtClean="0">
                <a:solidFill>
                  <a:srgbClr val="002060"/>
                </a:solidFill>
                <a:latin typeface="Shonar Bangla" pitchFamily="34" charset="0"/>
                <a:cs typeface="Shonar Bangla" pitchFamily="34" charset="0"/>
              </a:rPr>
              <a:t>পরিচিতি</a:t>
            </a:r>
            <a:endParaRPr lang="en-US" sz="4400" b="1" dirty="0">
              <a:solidFill>
                <a:srgbClr val="00206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828800"/>
            <a:ext cx="62894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800" b="1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nar Bangla" pitchFamily="34" charset="0"/>
                <a:cs typeface="Shonar Bangla" pitchFamily="34" charset="0"/>
              </a:rPr>
              <a:t>নবম শ্রেণী</a:t>
            </a:r>
            <a:endParaRPr lang="en-US" sz="4800" b="1" u="sng" dirty="0" smtClean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nar Bangla" pitchFamily="34" charset="0"/>
              <a:cs typeface="Shonar Bangla" pitchFamily="34" charset="0"/>
            </a:endParaRPr>
          </a:p>
          <a:p>
            <a:pPr algn="ctr"/>
            <a:r>
              <a:rPr lang="bn-BD" sz="54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nar Bangla" pitchFamily="34" charset="0"/>
                <a:cs typeface="Shonar Bangla" pitchFamily="34" charset="0"/>
              </a:rPr>
              <a:t>বিষয়: পদার্থ বিজ্ঞান</a:t>
            </a:r>
            <a:endParaRPr lang="en-US" sz="5400" dirty="0" smtClean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nar Bangla" pitchFamily="34" charset="0"/>
              <a:cs typeface="Shonar Bangla" pitchFamily="34" charset="0"/>
            </a:endParaRPr>
          </a:p>
          <a:p>
            <a:pPr algn="ctr"/>
            <a:endParaRPr lang="en-US" sz="5400" dirty="0" smtClean="0">
              <a:solidFill>
                <a:srgbClr val="3B20E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400" dirty="0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3886200"/>
            <a:ext cx="6154250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bn-BD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ভৌত রাশি ও পরিমাপ </a:t>
            </a:r>
            <a:r>
              <a:rPr lang="en-US" sz="44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3</a:t>
            </a:r>
            <a:r>
              <a:rPr lang="en-US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য় </a:t>
            </a:r>
            <a:r>
              <a:rPr lang="en-US" sz="4400" b="1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পার্ট</a:t>
            </a:r>
            <a:endParaRPr lang="en-US" sz="4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5800" y="2743200"/>
            <a:ext cx="7620000" cy="3124200"/>
          </a:xfrm>
          <a:prstGeom prst="roundRect">
            <a:avLst>
              <a:gd name="adj" fmla="val 3691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ভৌত রাশি ও পরিমাপ 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 rot="20478928">
            <a:off x="411477" y="897507"/>
            <a:ext cx="5791200" cy="1143000"/>
          </a:xfrm>
          <a:prstGeom prst="roundRect">
            <a:avLst>
              <a:gd name="adj" fmla="val 3691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আজকের পাঠ...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40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971800"/>
            <a:ext cx="8458200" cy="20621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 anchor="ctr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বিজ্ঞানের ক্রমবিকাশ ব্যাখ্যা করতে পারবে।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05000" y="1066800"/>
            <a:ext cx="5486400" cy="1447800"/>
          </a:xfrm>
          <a:prstGeom prst="roundRect">
            <a:avLst>
              <a:gd name="adj" fmla="val 32491"/>
            </a:avLst>
          </a:prstGeom>
          <a:solidFill>
            <a:srgbClr val="004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শিখনফল </a:t>
            </a:r>
            <a:endParaRPr lang="en-US" sz="6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819400"/>
            <a:ext cx="5290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…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587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egraph-machine.jp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6815" y="1143000"/>
            <a:ext cx="7238985" cy="4419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5800" y="2794337"/>
            <a:ext cx="8077200" cy="120032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পদার্থবিজ্ঞানের ক্রমবিকাশ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9144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ইতালির বিখ্যাত বিজ্ঞানী </a:t>
            </a:r>
            <a:r>
              <a:rPr lang="bn-BD" sz="7200" b="1" dirty="0" smtClean="0">
                <a:solidFill>
                  <a:srgbClr val="3B20E0"/>
                </a:solidFill>
                <a:latin typeface="NikoshBAN" pitchFamily="2" charset="0"/>
                <a:cs typeface="NikoshBAN" pitchFamily="2" charset="0"/>
              </a:rPr>
              <a:t>গ্যালিলি</a:t>
            </a:r>
            <a:r>
              <a:rPr lang="en-US" sz="7200" b="1" dirty="0" smtClean="0">
                <a:solidFill>
                  <a:srgbClr val="3B20E0"/>
                </a:solidFill>
                <a:latin typeface="NikoshBAN" pitchFamily="2" charset="0"/>
                <a:cs typeface="NikoshBAN" pitchFamily="2" charset="0"/>
              </a:rPr>
              <a:t>ও</a:t>
            </a:r>
            <a:r>
              <a:rPr lang="bn-BD" sz="7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আধুনিক বৈজ্ঞানিক পদ্ধতির সূচনা ঘট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ান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9545" y="4382631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ইতালির বিখ্যাত বিজ্ঞানী </a:t>
            </a:r>
            <a:r>
              <a:rPr lang="bn-BD" sz="2800" b="1" dirty="0" smtClean="0">
                <a:solidFill>
                  <a:srgbClr val="3B20E0"/>
                </a:solidFill>
                <a:latin typeface="NikoshBAN" pitchFamily="2" charset="0"/>
                <a:cs typeface="NikoshBAN" pitchFamily="2" charset="0"/>
              </a:rPr>
              <a:t>গ্যালিলি</a:t>
            </a:r>
            <a:r>
              <a:rPr lang="en-US" sz="2800" b="1" dirty="0" smtClean="0">
                <a:solidFill>
                  <a:srgbClr val="3B20E0"/>
                </a:solidFill>
                <a:latin typeface="NikoshBAN" pitchFamily="2" charset="0"/>
                <a:cs typeface="NikoshBAN" pitchFamily="2" charset="0"/>
              </a:rPr>
              <a:t>ও (১৫৬৪ – ১৬৪২)</a:t>
            </a:r>
            <a:r>
              <a:rPr lang="bn-BD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আধুনিক বৈজ্ঞানিক পদ্ধতির সূচনা ঘট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ান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তিনিই পর্যবেক্ষণ,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পরীক্ষণ এবং সুশৃঙ্খলভাবে ভৌত রাশির (সরণ,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গতি,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ত্বরণ,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সময়) সংজ্ঞা প্রদান ও এদের মধ্যে সম্পর্ক নির্ধারণ করেন।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E:\SHARIF\PICTURE\galile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886200" cy="3916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81000"/>
            <a:ext cx="3810000" cy="381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97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1795</TotalTime>
  <Words>698</Words>
  <Application>Microsoft Office PowerPoint</Application>
  <PresentationFormat>On-screen Show (4:3)</PresentationFormat>
  <Paragraphs>114</Paragraphs>
  <Slides>38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Trek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3HVCN72</cp:lastModifiedBy>
  <cp:revision>206</cp:revision>
  <dcterms:created xsi:type="dcterms:W3CDTF">2006-08-16T00:00:00Z</dcterms:created>
  <dcterms:modified xsi:type="dcterms:W3CDTF">2017-10-13T16:15:41Z</dcterms:modified>
</cp:coreProperties>
</file>